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4" d="100"/>
          <a:sy n="44" d="100"/>
        </p:scale>
        <p:origin x="284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D561428-C41D-C6DD-9CC8-28C0FE85F2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9845FD2-2811-80F6-07B0-31FEFA9CBE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53FFEC8-6F6A-4998-AEAE-44797A04DD88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021A42-2010-8AA6-CAF6-317A0F7000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D9222B-3FC0-70F0-03DE-6A025017FC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6679"/>
            <a:ext cx="2971800" cy="49901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782A5D2-B2E4-4944-8386-3C3560F9C7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164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7CF967DF-7E1C-45BA-B8D7-78BCC7A33B2F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3"/>
            <a:ext cx="5486400" cy="3916115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9011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78B0DB38-093B-4B1B-A047-846F97E06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897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 代替処理 3">
            <a:extLst>
              <a:ext uri="{FF2B5EF4-FFF2-40B4-BE49-F238E27FC236}">
                <a16:creationId xmlns:a16="http://schemas.microsoft.com/office/drawing/2014/main" id="{2663C355-827F-5E90-8FE4-2B127341165A}"/>
              </a:ext>
            </a:extLst>
          </p:cNvPr>
          <p:cNvSpPr/>
          <p:nvPr/>
        </p:nvSpPr>
        <p:spPr>
          <a:xfrm>
            <a:off x="222066" y="446158"/>
            <a:ext cx="6504133" cy="1204359"/>
          </a:xfrm>
          <a:prstGeom prst="flowChartAlternateProcess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75000">
                <a:schemeClr val="tx2">
                  <a:lumMod val="20000"/>
                  <a:lumOff val="80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  <a:lin ang="27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8642" tIns="44321" rIns="88642" bIns="44321"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EB0831-DD04-5C0D-5987-5B1619D69EB4}"/>
              </a:ext>
            </a:extLst>
          </p:cNvPr>
          <p:cNvSpPr txBox="1"/>
          <p:nvPr/>
        </p:nvSpPr>
        <p:spPr>
          <a:xfrm>
            <a:off x="222067" y="520940"/>
            <a:ext cx="6300820" cy="1046434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ja-JP" altLang="en-US" sz="3100" b="1" dirty="0">
                <a:solidFill>
                  <a:srgbClr val="FF0000"/>
                </a:solidFill>
              </a:rPr>
              <a:t>人生後半の生活・お金・相続・</a:t>
            </a:r>
            <a:endParaRPr lang="en-US" altLang="ja-JP" sz="3100" b="1" dirty="0">
              <a:solidFill>
                <a:srgbClr val="FF0000"/>
              </a:solidFill>
            </a:endParaRPr>
          </a:p>
          <a:p>
            <a:pPr algn="ctr"/>
            <a:r>
              <a:rPr lang="ja-JP" altLang="en-US" sz="3100" b="1" dirty="0">
                <a:solidFill>
                  <a:srgbClr val="FF0000"/>
                </a:solidFill>
              </a:rPr>
              <a:t>終活相談、サポート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7FDCFAC-7AAB-74B4-A314-CBE1F8A58E98}"/>
              </a:ext>
            </a:extLst>
          </p:cNvPr>
          <p:cNvSpPr txBox="1"/>
          <p:nvPr/>
        </p:nvSpPr>
        <p:spPr>
          <a:xfrm>
            <a:off x="153967" y="1813739"/>
            <a:ext cx="6400799" cy="989817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ja-JP" altLang="en-US" sz="1900" b="1" dirty="0"/>
              <a:t>どこに相談したらよいか迷われているご自身・ご家族の皆様の下記に関するお悩みごと、お困りごとなど何なりとお問い合わせください。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ED10A01-4E9F-2129-52BF-20594CB49A72}"/>
              </a:ext>
            </a:extLst>
          </p:cNvPr>
          <p:cNvSpPr/>
          <p:nvPr/>
        </p:nvSpPr>
        <p:spPr>
          <a:xfrm>
            <a:off x="222066" y="2832830"/>
            <a:ext cx="3133836" cy="409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ja-JP" altLang="en-US" sz="2000" b="1" dirty="0"/>
              <a:t>人生設計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51B95C0-9374-556F-8F4E-19DA16E0CAF8}"/>
              </a:ext>
            </a:extLst>
          </p:cNvPr>
          <p:cNvSpPr/>
          <p:nvPr/>
        </p:nvSpPr>
        <p:spPr>
          <a:xfrm>
            <a:off x="222066" y="3211973"/>
            <a:ext cx="3097348" cy="14208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r>
              <a:rPr lang="ja-JP" altLang="en-US" dirty="0"/>
              <a:t>・ライフプラン　</a:t>
            </a:r>
            <a:endParaRPr lang="en-US" altLang="ja-JP" dirty="0"/>
          </a:p>
          <a:p>
            <a:r>
              <a:rPr lang="ja-JP" altLang="en-US" dirty="0"/>
              <a:t>・セカンドキャリア、働き　</a:t>
            </a:r>
            <a:endParaRPr lang="en-US" altLang="ja-JP" dirty="0"/>
          </a:p>
          <a:p>
            <a:r>
              <a:rPr lang="ja-JP" altLang="en-US" dirty="0"/>
              <a:t>　方　・退職手続き　</a:t>
            </a:r>
            <a:endParaRPr lang="en-US" altLang="ja-JP" dirty="0"/>
          </a:p>
          <a:p>
            <a:r>
              <a:rPr lang="ja-JP" altLang="en-US" dirty="0"/>
              <a:t>・年金　・資産形成　</a:t>
            </a:r>
            <a:endParaRPr lang="en-US" altLang="ja-JP" dirty="0"/>
          </a:p>
          <a:p>
            <a:r>
              <a:rPr lang="ja-JP" altLang="en-US" dirty="0"/>
              <a:t>・収支、家計　など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7954B36-FD06-C27D-E382-5F801944B289}"/>
              </a:ext>
            </a:extLst>
          </p:cNvPr>
          <p:cNvSpPr/>
          <p:nvPr/>
        </p:nvSpPr>
        <p:spPr>
          <a:xfrm>
            <a:off x="164241" y="4786871"/>
            <a:ext cx="3155311" cy="351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ja-JP" altLang="en-US" sz="2000" b="1" dirty="0"/>
              <a:t>すまい・介護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E54EE8A-AED3-DA32-7D68-DA3DFEF66104}"/>
              </a:ext>
            </a:extLst>
          </p:cNvPr>
          <p:cNvSpPr/>
          <p:nvPr/>
        </p:nvSpPr>
        <p:spPr>
          <a:xfrm>
            <a:off x="158322" y="5119591"/>
            <a:ext cx="3161092" cy="1369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r>
              <a:rPr lang="ja-JP" altLang="en-US" dirty="0"/>
              <a:t>・リフォーム　</a:t>
            </a:r>
            <a:endParaRPr lang="en-US" altLang="ja-JP" dirty="0"/>
          </a:p>
          <a:p>
            <a:r>
              <a:rPr lang="ja-JP" altLang="en-US" dirty="0"/>
              <a:t>・老人ホーム選び　</a:t>
            </a:r>
            <a:endParaRPr lang="en-US" altLang="ja-JP" dirty="0"/>
          </a:p>
          <a:p>
            <a:r>
              <a:rPr lang="ja-JP" altLang="en-US" dirty="0"/>
              <a:t>・身元保証　・介護申請、</a:t>
            </a:r>
            <a:endParaRPr lang="en-US" altLang="ja-JP" dirty="0"/>
          </a:p>
          <a:p>
            <a:r>
              <a:rPr lang="en-US" altLang="ja-JP" dirty="0"/>
              <a:t>   </a:t>
            </a:r>
            <a:r>
              <a:rPr lang="ja-JP" altLang="en-US" dirty="0"/>
              <a:t>サービス　・リバース</a:t>
            </a:r>
            <a:endParaRPr lang="en-US" altLang="ja-JP" dirty="0"/>
          </a:p>
          <a:p>
            <a:r>
              <a:rPr lang="en-US" altLang="ja-JP" dirty="0"/>
              <a:t> </a:t>
            </a:r>
            <a:r>
              <a:rPr lang="ja-JP" altLang="en-US" dirty="0"/>
              <a:t>モーゲージ　など　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5C6FB27-C9C3-CC71-DCFC-3CFC98D4692C}"/>
              </a:ext>
            </a:extLst>
          </p:cNvPr>
          <p:cNvSpPr/>
          <p:nvPr/>
        </p:nvSpPr>
        <p:spPr>
          <a:xfrm>
            <a:off x="162679" y="6643017"/>
            <a:ext cx="3161092" cy="351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ja-JP" altLang="en-US" sz="2000" b="1" dirty="0"/>
              <a:t>生活支援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85A22D6-48F3-0624-7AF8-A168D57A4B5B}"/>
              </a:ext>
            </a:extLst>
          </p:cNvPr>
          <p:cNvSpPr/>
          <p:nvPr/>
        </p:nvSpPr>
        <p:spPr>
          <a:xfrm>
            <a:off x="162678" y="6994776"/>
            <a:ext cx="3161093" cy="15234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r>
              <a:rPr lang="ja-JP" altLang="en-US" dirty="0"/>
              <a:t>・任意後見　・財産管理　</a:t>
            </a:r>
            <a:endParaRPr lang="en-US" altLang="ja-JP" dirty="0"/>
          </a:p>
          <a:p>
            <a:r>
              <a:rPr lang="ja-JP" altLang="en-US" dirty="0"/>
              <a:t>・買い物、家事代行　</a:t>
            </a:r>
            <a:endParaRPr lang="en-US" altLang="ja-JP" dirty="0"/>
          </a:p>
          <a:p>
            <a:r>
              <a:rPr lang="ja-JP" altLang="en-US" dirty="0"/>
              <a:t>・入退院支援　</a:t>
            </a:r>
            <a:endParaRPr lang="en-US" altLang="ja-JP" dirty="0"/>
          </a:p>
          <a:p>
            <a:r>
              <a:rPr lang="ja-JP" altLang="en-US" dirty="0"/>
              <a:t>・日常雑務支援　など　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C68A65AE-F1FF-E794-E032-2649ED44B6D4}"/>
              </a:ext>
            </a:extLst>
          </p:cNvPr>
          <p:cNvSpPr/>
          <p:nvPr/>
        </p:nvSpPr>
        <p:spPr>
          <a:xfrm>
            <a:off x="3407476" y="4819655"/>
            <a:ext cx="3336696" cy="3326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ja-JP" altLang="en-US" sz="2000" b="1" dirty="0"/>
              <a:t>相続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7026916-9E31-2898-3171-F94FEC1D2C08}"/>
              </a:ext>
            </a:extLst>
          </p:cNvPr>
          <p:cNvSpPr/>
          <p:nvPr/>
        </p:nvSpPr>
        <p:spPr>
          <a:xfrm>
            <a:off x="3387502" y="5119591"/>
            <a:ext cx="3338697" cy="1369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r>
              <a:rPr lang="ja-JP" altLang="en-US" dirty="0"/>
              <a:t>・相続対策、生前贈与　</a:t>
            </a:r>
            <a:endParaRPr lang="en-US" altLang="ja-JP" dirty="0"/>
          </a:p>
          <a:p>
            <a:r>
              <a:rPr lang="ja-JP" altLang="en-US" dirty="0"/>
              <a:t>・遺言書作成　・家族信託</a:t>
            </a:r>
            <a:endParaRPr lang="en-US" altLang="ja-JP" dirty="0"/>
          </a:p>
          <a:p>
            <a:r>
              <a:rPr lang="ja-JP" altLang="en-US" dirty="0"/>
              <a:t>・不動産売却　・相続手続</a:t>
            </a:r>
            <a:endParaRPr lang="en-US" altLang="ja-JP" dirty="0"/>
          </a:p>
          <a:p>
            <a:r>
              <a:rPr lang="ja-JP" altLang="en-US" dirty="0"/>
              <a:t>・相続財産活用・空家管理　　</a:t>
            </a:r>
            <a:endParaRPr lang="en-US" altLang="ja-JP" dirty="0"/>
          </a:p>
          <a:p>
            <a:r>
              <a:rPr lang="ja-JP" altLang="en-US" dirty="0"/>
              <a:t>　など　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CE5352CB-0507-1491-4A28-41FEC31B278B}"/>
              </a:ext>
            </a:extLst>
          </p:cNvPr>
          <p:cNvSpPr/>
          <p:nvPr/>
        </p:nvSpPr>
        <p:spPr>
          <a:xfrm>
            <a:off x="3372475" y="6657809"/>
            <a:ext cx="3338697" cy="3369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ja-JP" altLang="en-US" sz="2000" b="1" dirty="0"/>
              <a:t>終活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B9A34A0-5C7F-269B-143C-B3394487252A}"/>
              </a:ext>
            </a:extLst>
          </p:cNvPr>
          <p:cNvSpPr/>
          <p:nvPr/>
        </p:nvSpPr>
        <p:spPr>
          <a:xfrm>
            <a:off x="3372477" y="7008934"/>
            <a:ext cx="3322845" cy="15234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4" tIns="45717" rIns="91434" bIns="45717" rtlCol="0" anchor="ctr"/>
          <a:lstStyle/>
          <a:p>
            <a:r>
              <a:rPr lang="ja-JP" altLang="en-US" dirty="0"/>
              <a:t>・エンディングノート　</a:t>
            </a:r>
            <a:endParaRPr lang="en-US" altLang="ja-JP" dirty="0"/>
          </a:p>
          <a:p>
            <a:r>
              <a:rPr lang="ja-JP" altLang="en-US" dirty="0"/>
              <a:t>・死後事務委任 ・生前整理</a:t>
            </a:r>
            <a:endParaRPr lang="en-US" altLang="ja-JP" dirty="0"/>
          </a:p>
          <a:p>
            <a:r>
              <a:rPr lang="ja-JP" altLang="en-US" dirty="0"/>
              <a:t>・不用品処分・遺品整理</a:t>
            </a:r>
            <a:endParaRPr lang="en-US" altLang="ja-JP" dirty="0"/>
          </a:p>
          <a:p>
            <a:r>
              <a:rPr lang="ja-JP" altLang="en-US" dirty="0"/>
              <a:t>・お墓（霊園、納骨堂）</a:t>
            </a:r>
            <a:endParaRPr lang="en-US" altLang="ja-JP" dirty="0"/>
          </a:p>
          <a:p>
            <a:r>
              <a:rPr lang="ja-JP" altLang="en-US" dirty="0"/>
              <a:t>・墓じまい ・葬儀　など　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0A8A9CF-6AC7-B2A4-12F7-6C8ACB87A812}"/>
              </a:ext>
            </a:extLst>
          </p:cNvPr>
          <p:cNvSpPr/>
          <p:nvPr/>
        </p:nvSpPr>
        <p:spPr>
          <a:xfrm>
            <a:off x="1543200" y="8616993"/>
            <a:ext cx="3658554" cy="13151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お問い合わせ先</a:t>
            </a:r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相続・終活コンダクター</a:t>
            </a:r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行政書士、</a:t>
            </a:r>
            <a:r>
              <a:rPr lang="en-US" altLang="ja-JP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CFP</a:t>
            </a:r>
            <a:r>
              <a:rPr lang="ja-JP" alt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🄬ファイナンシャルプランナー</a:t>
            </a:r>
            <a:endParaRPr lang="en-US" altLang="ja-JP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真　鍋　　泰</a:t>
            </a:r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電話　</a:t>
            </a:r>
            <a:r>
              <a:rPr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045</a:t>
            </a:r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－</a:t>
            </a:r>
            <a:r>
              <a:rPr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513-9585</a:t>
            </a:r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endParaRPr lang="en-US" altLang="ja-JP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メール </a:t>
            </a:r>
            <a:r>
              <a:rPr lang="en-US" altLang="ja-JP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mnb8032@gmail.com</a:t>
            </a:r>
            <a:endParaRPr lang="ja-JP" altLang="en-US" sz="14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89A543-DA66-E3CF-EF67-D633523F0A59}"/>
              </a:ext>
            </a:extLst>
          </p:cNvPr>
          <p:cNvSpPr txBox="1"/>
          <p:nvPr/>
        </p:nvSpPr>
        <p:spPr>
          <a:xfrm>
            <a:off x="0" y="84426"/>
            <a:ext cx="2954643" cy="369326"/>
          </a:xfrm>
          <a:prstGeom prst="rect">
            <a:avLst/>
          </a:prstGeom>
          <a:noFill/>
        </p:spPr>
        <p:txBody>
          <a:bodyPr wrap="none" lIns="91434" tIns="45717" rIns="91434" bIns="45717" rtlCol="0">
            <a:spAutoFit/>
          </a:bodyPr>
          <a:lstStyle/>
          <a:p>
            <a:r>
              <a:rPr lang="ja-JP" altLang="en-US" b="1" dirty="0"/>
              <a:t>相続・終活コンダクターの</a:t>
            </a:r>
          </a:p>
        </p:txBody>
      </p:sp>
      <p:sp>
        <p:nvSpPr>
          <p:cNvPr id="6" name="AutoShape 2" descr="高齢夫婦・カップルのイラスト【線画＋塗り】">
            <a:extLst>
              <a:ext uri="{FF2B5EF4-FFF2-40B4-BE49-F238E27FC236}">
                <a16:creationId xmlns:a16="http://schemas.microsoft.com/office/drawing/2014/main" id="{5DF2A471-EDCF-F06C-F035-866BDE4561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7946" y="2269460"/>
            <a:ext cx="1420271" cy="142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8642" tIns="44321" rIns="88642" bIns="44321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71CE17A-7FCC-00F4-3531-F21FAED15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451" y="2825422"/>
            <a:ext cx="2231914" cy="180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5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D757B-7AFA-19A4-6C27-CC0DDF107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ABD1EB-B69B-749A-F1B6-20DBEF66D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833BE6-19C7-CBF5-15E7-AB5AAA46B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B56C39-01A0-894C-CFD9-419B8668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FF652-F313-35D2-81C2-55682624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38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5D3A96-1B83-1076-44C3-C90BFCC7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35F50B-3CAC-103C-B7E1-4C14C6160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FECBF8-A46E-6595-9D82-4A112457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691F27-581E-35A8-5819-BC68BC4E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C6CFE7-831F-10A9-1FE4-8AFEAA60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3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2CA5B63-86B8-64B7-4866-2C6D1ADB33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967FFD-D437-EEF6-40A8-15F3F251F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01895E-B554-DA0D-17F7-3A05025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96363B-C857-88D7-B8D2-F96FD7B7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1EEC16-3545-F138-3978-BD4F181F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80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9E5-6F8F-6A1E-7972-33166FBA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2A0F57-38FE-D0AF-1998-3550E4399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31CB50-9587-212C-12BA-8C016611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939BEC-7FD7-8C2B-FB24-5649E245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564C94-92C3-2C54-84E5-6AEDF783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76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43191-FF8E-8A91-B906-AB532F2DB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4E08FF-15E5-EC7E-A300-0D32CDB66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27FDB7-FEA0-EE51-94FB-83F03FFE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64A255-9354-DB24-4D1A-F50820F1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BFEC-0132-0024-3669-DB707D70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3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A6FC86-7D21-FCDC-F775-998F65F4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1AADAA-9EB8-91D6-1EBC-0BD635CAC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138DC3-3F08-73EB-D04D-6C9DA3DEB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5EEEAF-E852-FC64-EC36-39D3385E5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D6FCA0-B12B-3DF2-CE93-DDD6425E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953E3E-4A11-244B-AA67-F2A715E9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41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C6399B-ACCF-E59A-4A9B-5ECA41DF2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049CFB-456D-47AC-0CE6-1CD135FB9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2DBAE6-B3D2-EFBA-4DA3-2211A4E9B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0470C2F-76DD-14DF-7E16-7C4B8F2E2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DF71A08-80B1-F6B9-53FF-968191B9E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C97E73-5B2F-77A9-3C5B-368EA70AC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B94ED14-BE5A-7ED0-A418-F5D5BC13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B306A4D-44C5-0ED4-C72A-3F8DBC27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67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4F84C-C22B-6BBF-B6BD-C1638CE30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9F6D533-4858-1D0C-0D47-D5F2548C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668AF4-2507-1A46-C6C8-C6810952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3D9029-A38E-C031-515F-8FE54E5D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31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30BD677-88FC-FA09-C46D-73F33DE5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0B4FC40-126B-8259-A820-42A223154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988D05-8F80-4318-936F-96ACB266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84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89B53C-18E4-9853-E38B-9985B1168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47091D-95BE-AC3B-0CD5-4F7CA308C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A51EA9-537A-204A-7ABB-E8D87D5A2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72725B-A282-7D73-54FE-64FE1A60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67AE40-739D-5733-5123-D6C3B7F2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DB633D-959B-24A9-3624-903C3568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08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BD9893-4E0F-E424-12E2-A4D0B97C4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7E3E06-C167-55AA-05F8-DA275FFF7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ABC41C-92A2-740A-2748-985251D96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9E78D1-0B3C-5FC5-D6B2-9DF855AF7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49A658-F8CB-52A7-3D55-058D1924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05F67B-12FD-9026-ECBA-5547408E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68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BA965C3-A6E7-6A7E-F59B-E6434EF14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E47B06-03C1-5DB1-5771-24D58BE64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AEECD1-63A4-5BA4-C726-234C6C32F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578E1-B491-4B6D-8753-F5ED101CE861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5E7ED1-18CC-FC13-5C7A-2B1A7007C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27CF52-FEB1-B7AF-06AC-2A164C1C8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10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5D2E5-1127-9C51-30A0-F798AC9938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E6600A-DC21-03D3-61B4-05C366CF1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81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196</Words>
  <Application>Microsoft Office PowerPoint</Application>
  <PresentationFormat>ワイド画面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真鍋 泰</dc:creator>
  <cp:lastModifiedBy>真鍋 泰</cp:lastModifiedBy>
  <cp:revision>10</cp:revision>
  <cp:lastPrinted>2023-05-01T08:24:37Z</cp:lastPrinted>
  <dcterms:created xsi:type="dcterms:W3CDTF">2022-12-03T14:08:48Z</dcterms:created>
  <dcterms:modified xsi:type="dcterms:W3CDTF">2023-05-01T08:26:33Z</dcterms:modified>
</cp:coreProperties>
</file>